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0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A120D-DC7F-483E-B7B7-DC8AD68D8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9B54D-3E78-4F6D-9AE4-6007D9306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CCCA1-8C76-47BE-8BDA-F4AF5597D5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D9CEF8-EC4F-4207-8C5D-85A0553A5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B055B-CA09-4DE0-B1B5-17D363FEA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678B4-D012-44B8-A544-088AAE77B6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8E7C4-D697-438F-A143-9C9A03CB6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EF9EA-CCB1-4033-89D9-60E5B436F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984F5-678F-48E1-B464-81674B964B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FFD19-50C7-47C9-9581-426C03A138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AC085-3A4C-44A6-BCF3-F3BD25248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ACD2D3-5D6D-4010-8C81-8250AA7923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197225" y="2660650"/>
            <a:ext cx="750888" cy="490538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4260850" y="3028950"/>
            <a:ext cx="687388" cy="48895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/>
              <a:t>PARKING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5888038" y="3395663"/>
            <a:ext cx="665162" cy="6731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/>
          </a:p>
          <a:p>
            <a:pPr algn="ctr"/>
            <a:r>
              <a:rPr lang="en-US" sz="900" b="1"/>
              <a:t>PARKING</a:t>
            </a:r>
          </a:p>
          <a:p>
            <a:pPr algn="ctr"/>
            <a:endParaRPr lang="en-US" sz="90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757238" y="4130675"/>
            <a:ext cx="1438275" cy="550863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57238" y="4681538"/>
            <a:ext cx="374650" cy="6731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2446338" y="1436688"/>
            <a:ext cx="2378075" cy="24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3133725" y="2109788"/>
            <a:ext cx="814388" cy="306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4448175" y="1987550"/>
            <a:ext cx="312738" cy="795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5262563" y="1987550"/>
            <a:ext cx="374650" cy="795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3"/>
          <p:cNvSpPr>
            <a:spLocks noChangeShapeType="1"/>
          </p:cNvSpPr>
          <p:nvPr/>
        </p:nvSpPr>
        <p:spPr bwMode="auto">
          <a:xfrm>
            <a:off x="5011738" y="1374775"/>
            <a:ext cx="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4"/>
          <p:cNvSpPr>
            <a:spLocks noChangeShapeType="1"/>
          </p:cNvSpPr>
          <p:nvPr/>
        </p:nvSpPr>
        <p:spPr bwMode="auto">
          <a:xfrm>
            <a:off x="5199063" y="1927225"/>
            <a:ext cx="0" cy="3489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15"/>
          <p:cNvSpPr>
            <a:spLocks noChangeShapeType="1"/>
          </p:cNvSpPr>
          <p:nvPr/>
        </p:nvSpPr>
        <p:spPr bwMode="auto">
          <a:xfrm>
            <a:off x="568325" y="1743075"/>
            <a:ext cx="50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>
            <a:off x="568325" y="1927225"/>
            <a:ext cx="1690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Oval 17"/>
          <p:cNvSpPr>
            <a:spLocks noChangeArrowheads="1"/>
          </p:cNvSpPr>
          <p:nvPr/>
        </p:nvSpPr>
        <p:spPr bwMode="auto">
          <a:xfrm>
            <a:off x="1257300" y="701675"/>
            <a:ext cx="750888" cy="4286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/>
          <a:lstStyle/>
          <a:p>
            <a:pPr algn="ctr"/>
            <a:endParaRPr lang="en-US" sz="1000" b="1"/>
          </a:p>
          <a:p>
            <a:pPr algn="ctr"/>
            <a:r>
              <a:rPr lang="en-US" sz="900" b="1"/>
              <a:t>BEEHIVE</a:t>
            </a:r>
          </a:p>
          <a:p>
            <a:pPr algn="ctr"/>
            <a:r>
              <a:rPr lang="en-US" sz="900" b="1"/>
              <a:t>PARKING</a:t>
            </a:r>
          </a:p>
        </p:txBody>
      </p:sp>
      <p:sp>
        <p:nvSpPr>
          <p:cNvPr id="2064" name="Line 18"/>
          <p:cNvSpPr>
            <a:spLocks noChangeShapeType="1"/>
          </p:cNvSpPr>
          <p:nvPr/>
        </p:nvSpPr>
        <p:spPr bwMode="auto">
          <a:xfrm flipH="1">
            <a:off x="4197350" y="3579813"/>
            <a:ext cx="814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19"/>
          <p:cNvSpPr>
            <a:spLocks noChangeShapeType="1"/>
          </p:cNvSpPr>
          <p:nvPr/>
        </p:nvSpPr>
        <p:spPr bwMode="auto">
          <a:xfrm flipH="1">
            <a:off x="4010025" y="3763963"/>
            <a:ext cx="1001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20"/>
          <p:cNvSpPr>
            <a:spLocks noChangeShapeType="1"/>
          </p:cNvSpPr>
          <p:nvPr/>
        </p:nvSpPr>
        <p:spPr bwMode="auto">
          <a:xfrm flipH="1" flipV="1">
            <a:off x="4197350" y="1927225"/>
            <a:ext cx="0" cy="116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21"/>
          <p:cNvSpPr>
            <a:spLocks noChangeShapeType="1"/>
          </p:cNvSpPr>
          <p:nvPr/>
        </p:nvSpPr>
        <p:spPr bwMode="auto">
          <a:xfrm flipH="1" flipV="1">
            <a:off x="4073525" y="2600325"/>
            <a:ext cx="0" cy="979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2"/>
          <p:cNvSpPr>
            <a:spLocks noChangeShapeType="1"/>
          </p:cNvSpPr>
          <p:nvPr/>
        </p:nvSpPr>
        <p:spPr bwMode="auto">
          <a:xfrm flipH="1">
            <a:off x="4197350" y="3273425"/>
            <a:ext cx="0" cy="306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3"/>
          <p:cNvSpPr>
            <a:spLocks noChangeShapeType="1"/>
          </p:cNvSpPr>
          <p:nvPr/>
        </p:nvSpPr>
        <p:spPr bwMode="auto">
          <a:xfrm>
            <a:off x="4948238" y="32734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24"/>
          <p:cNvSpPr>
            <a:spLocks noChangeShapeType="1"/>
          </p:cNvSpPr>
          <p:nvPr/>
        </p:nvSpPr>
        <p:spPr bwMode="auto">
          <a:xfrm>
            <a:off x="4197350" y="3273425"/>
            <a:ext cx="6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26"/>
          <p:cNvSpPr>
            <a:spLocks noChangeShapeType="1"/>
          </p:cNvSpPr>
          <p:nvPr/>
        </p:nvSpPr>
        <p:spPr bwMode="auto">
          <a:xfrm>
            <a:off x="4197350" y="3089275"/>
            <a:ext cx="6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27"/>
          <p:cNvSpPr>
            <a:spLocks noChangeShapeType="1"/>
          </p:cNvSpPr>
          <p:nvPr/>
        </p:nvSpPr>
        <p:spPr bwMode="auto">
          <a:xfrm flipH="1">
            <a:off x="4010025" y="3579813"/>
            <a:ext cx="6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Line 28"/>
          <p:cNvSpPr>
            <a:spLocks noChangeShapeType="1"/>
          </p:cNvSpPr>
          <p:nvPr/>
        </p:nvSpPr>
        <p:spPr bwMode="auto">
          <a:xfrm flipV="1">
            <a:off x="4010025" y="3517900"/>
            <a:ext cx="0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Line 29"/>
          <p:cNvSpPr>
            <a:spLocks noChangeShapeType="1"/>
          </p:cNvSpPr>
          <p:nvPr/>
        </p:nvSpPr>
        <p:spPr bwMode="auto">
          <a:xfrm flipH="1">
            <a:off x="3571875" y="3517900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Line 30"/>
          <p:cNvSpPr>
            <a:spLocks noChangeShapeType="1"/>
          </p:cNvSpPr>
          <p:nvPr/>
        </p:nvSpPr>
        <p:spPr bwMode="auto">
          <a:xfrm>
            <a:off x="3571875" y="3517900"/>
            <a:ext cx="0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Line 31"/>
          <p:cNvSpPr>
            <a:spLocks noChangeShapeType="1"/>
          </p:cNvSpPr>
          <p:nvPr/>
        </p:nvSpPr>
        <p:spPr bwMode="auto">
          <a:xfrm flipH="1">
            <a:off x="3509963" y="3579813"/>
            <a:ext cx="61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Line 32"/>
          <p:cNvSpPr>
            <a:spLocks noChangeShapeType="1"/>
          </p:cNvSpPr>
          <p:nvPr/>
        </p:nvSpPr>
        <p:spPr bwMode="auto">
          <a:xfrm>
            <a:off x="3509963" y="3517900"/>
            <a:ext cx="0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Line 33"/>
          <p:cNvSpPr>
            <a:spLocks noChangeShapeType="1"/>
          </p:cNvSpPr>
          <p:nvPr/>
        </p:nvSpPr>
        <p:spPr bwMode="auto">
          <a:xfrm flipH="1">
            <a:off x="3071813" y="3517900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Line 34"/>
          <p:cNvSpPr>
            <a:spLocks noChangeShapeType="1"/>
          </p:cNvSpPr>
          <p:nvPr/>
        </p:nvSpPr>
        <p:spPr bwMode="auto">
          <a:xfrm>
            <a:off x="3071813" y="3517900"/>
            <a:ext cx="0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Line 35"/>
          <p:cNvSpPr>
            <a:spLocks noChangeShapeType="1"/>
          </p:cNvSpPr>
          <p:nvPr/>
        </p:nvSpPr>
        <p:spPr bwMode="auto">
          <a:xfrm flipH="1">
            <a:off x="2884488" y="3579813"/>
            <a:ext cx="187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Line 36"/>
          <p:cNvSpPr>
            <a:spLocks noChangeShapeType="1"/>
          </p:cNvSpPr>
          <p:nvPr/>
        </p:nvSpPr>
        <p:spPr bwMode="auto">
          <a:xfrm flipH="1" flipV="1">
            <a:off x="2884488" y="2600325"/>
            <a:ext cx="0" cy="979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Line 37"/>
          <p:cNvSpPr>
            <a:spLocks noChangeShapeType="1"/>
          </p:cNvSpPr>
          <p:nvPr/>
        </p:nvSpPr>
        <p:spPr bwMode="auto">
          <a:xfrm flipH="1">
            <a:off x="2884488" y="2600325"/>
            <a:ext cx="1189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38"/>
          <p:cNvSpPr>
            <a:spLocks noChangeShapeType="1"/>
          </p:cNvSpPr>
          <p:nvPr/>
        </p:nvSpPr>
        <p:spPr bwMode="auto">
          <a:xfrm flipH="1">
            <a:off x="2884488" y="2478088"/>
            <a:ext cx="1189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Line 39"/>
          <p:cNvSpPr>
            <a:spLocks noChangeShapeType="1"/>
          </p:cNvSpPr>
          <p:nvPr/>
        </p:nvSpPr>
        <p:spPr bwMode="auto">
          <a:xfrm flipH="1" flipV="1">
            <a:off x="2884488" y="1927225"/>
            <a:ext cx="0" cy="550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Line 40"/>
          <p:cNvSpPr>
            <a:spLocks noChangeShapeType="1"/>
          </p:cNvSpPr>
          <p:nvPr/>
        </p:nvSpPr>
        <p:spPr bwMode="auto">
          <a:xfrm flipH="1" flipV="1">
            <a:off x="4073525" y="1927225"/>
            <a:ext cx="0" cy="550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41"/>
          <p:cNvSpPr>
            <a:spLocks noChangeShapeType="1"/>
          </p:cNvSpPr>
          <p:nvPr/>
        </p:nvSpPr>
        <p:spPr bwMode="auto">
          <a:xfrm flipV="1">
            <a:off x="2884488" y="1927225"/>
            <a:ext cx="1189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42"/>
          <p:cNvSpPr>
            <a:spLocks noChangeShapeType="1"/>
          </p:cNvSpPr>
          <p:nvPr/>
        </p:nvSpPr>
        <p:spPr bwMode="auto">
          <a:xfrm flipH="1">
            <a:off x="4197350" y="1927225"/>
            <a:ext cx="814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Line 43"/>
          <p:cNvSpPr>
            <a:spLocks noChangeShapeType="1"/>
          </p:cNvSpPr>
          <p:nvPr/>
        </p:nvSpPr>
        <p:spPr bwMode="auto">
          <a:xfrm flipH="1" flipV="1">
            <a:off x="5011738" y="1927225"/>
            <a:ext cx="0" cy="165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Line 44"/>
          <p:cNvSpPr>
            <a:spLocks noChangeShapeType="1"/>
          </p:cNvSpPr>
          <p:nvPr/>
        </p:nvSpPr>
        <p:spPr bwMode="auto">
          <a:xfrm flipH="1" flipV="1">
            <a:off x="5011738" y="3763963"/>
            <a:ext cx="0" cy="165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Line 45"/>
          <p:cNvSpPr>
            <a:spLocks noChangeShapeType="1"/>
          </p:cNvSpPr>
          <p:nvPr/>
        </p:nvSpPr>
        <p:spPr bwMode="auto">
          <a:xfrm flipH="1">
            <a:off x="3197225" y="3824288"/>
            <a:ext cx="81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Line 46"/>
          <p:cNvSpPr>
            <a:spLocks noChangeShapeType="1"/>
          </p:cNvSpPr>
          <p:nvPr/>
        </p:nvSpPr>
        <p:spPr bwMode="auto">
          <a:xfrm flipV="1">
            <a:off x="4010025" y="3763963"/>
            <a:ext cx="0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Line 47"/>
          <p:cNvSpPr>
            <a:spLocks noChangeShapeType="1"/>
          </p:cNvSpPr>
          <p:nvPr/>
        </p:nvSpPr>
        <p:spPr bwMode="auto">
          <a:xfrm>
            <a:off x="3197225" y="3763963"/>
            <a:ext cx="0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Line 48"/>
          <p:cNvSpPr>
            <a:spLocks noChangeShapeType="1"/>
          </p:cNvSpPr>
          <p:nvPr/>
        </p:nvSpPr>
        <p:spPr bwMode="auto">
          <a:xfrm flipH="1">
            <a:off x="2884488" y="3763963"/>
            <a:ext cx="31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Line 51"/>
          <p:cNvSpPr>
            <a:spLocks noChangeShapeType="1"/>
          </p:cNvSpPr>
          <p:nvPr/>
        </p:nvSpPr>
        <p:spPr bwMode="auto">
          <a:xfrm flipH="1" flipV="1">
            <a:off x="2259013" y="1927225"/>
            <a:ext cx="0" cy="2325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Line 54"/>
          <p:cNvSpPr>
            <a:spLocks noChangeShapeType="1"/>
          </p:cNvSpPr>
          <p:nvPr/>
        </p:nvSpPr>
        <p:spPr bwMode="auto">
          <a:xfrm>
            <a:off x="2884488" y="3763963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Line 55"/>
          <p:cNvSpPr>
            <a:spLocks noChangeShapeType="1"/>
          </p:cNvSpPr>
          <p:nvPr/>
        </p:nvSpPr>
        <p:spPr bwMode="auto">
          <a:xfrm>
            <a:off x="2759075" y="3763963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Line 56"/>
          <p:cNvSpPr>
            <a:spLocks noChangeShapeType="1"/>
          </p:cNvSpPr>
          <p:nvPr/>
        </p:nvSpPr>
        <p:spPr bwMode="auto">
          <a:xfrm flipH="1">
            <a:off x="2446338" y="3763963"/>
            <a:ext cx="31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Line 57"/>
          <p:cNvSpPr>
            <a:spLocks noChangeShapeType="1"/>
          </p:cNvSpPr>
          <p:nvPr/>
        </p:nvSpPr>
        <p:spPr bwMode="auto">
          <a:xfrm flipH="1" flipV="1">
            <a:off x="2446338" y="3763963"/>
            <a:ext cx="0" cy="165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Line 58"/>
          <p:cNvSpPr>
            <a:spLocks noChangeShapeType="1"/>
          </p:cNvSpPr>
          <p:nvPr/>
        </p:nvSpPr>
        <p:spPr bwMode="auto">
          <a:xfrm>
            <a:off x="2195513" y="4252913"/>
            <a:ext cx="6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Line 59"/>
          <p:cNvSpPr>
            <a:spLocks noChangeShapeType="1"/>
          </p:cNvSpPr>
          <p:nvPr/>
        </p:nvSpPr>
        <p:spPr bwMode="auto">
          <a:xfrm>
            <a:off x="2195513" y="4437063"/>
            <a:ext cx="6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Line 60"/>
          <p:cNvSpPr>
            <a:spLocks noChangeShapeType="1"/>
          </p:cNvSpPr>
          <p:nvPr/>
        </p:nvSpPr>
        <p:spPr bwMode="auto">
          <a:xfrm flipH="1" flipV="1">
            <a:off x="2259013" y="4437063"/>
            <a:ext cx="0" cy="979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61"/>
          <p:cNvSpPr>
            <a:spLocks noChangeShapeType="1"/>
          </p:cNvSpPr>
          <p:nvPr/>
        </p:nvSpPr>
        <p:spPr bwMode="auto">
          <a:xfrm>
            <a:off x="1131888" y="5354638"/>
            <a:ext cx="0" cy="6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Line 62"/>
          <p:cNvSpPr>
            <a:spLocks noChangeShapeType="1"/>
          </p:cNvSpPr>
          <p:nvPr/>
        </p:nvSpPr>
        <p:spPr bwMode="auto">
          <a:xfrm>
            <a:off x="1006475" y="5354638"/>
            <a:ext cx="0" cy="6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Line 63"/>
          <p:cNvSpPr>
            <a:spLocks noChangeShapeType="1"/>
          </p:cNvSpPr>
          <p:nvPr/>
        </p:nvSpPr>
        <p:spPr bwMode="auto">
          <a:xfrm flipH="1">
            <a:off x="1131888" y="5416550"/>
            <a:ext cx="1127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Rectangle 64"/>
          <p:cNvSpPr>
            <a:spLocks noChangeArrowheads="1"/>
          </p:cNvSpPr>
          <p:nvPr/>
        </p:nvSpPr>
        <p:spPr bwMode="auto">
          <a:xfrm>
            <a:off x="1193800" y="4743450"/>
            <a:ext cx="688975" cy="244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Rectangle 65"/>
          <p:cNvSpPr>
            <a:spLocks noChangeArrowheads="1"/>
          </p:cNvSpPr>
          <p:nvPr/>
        </p:nvSpPr>
        <p:spPr bwMode="auto">
          <a:xfrm>
            <a:off x="1193800" y="4987925"/>
            <a:ext cx="376238" cy="366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Rectangle 66"/>
          <p:cNvSpPr>
            <a:spLocks noChangeArrowheads="1"/>
          </p:cNvSpPr>
          <p:nvPr/>
        </p:nvSpPr>
        <p:spPr bwMode="auto">
          <a:xfrm>
            <a:off x="2571750" y="4130675"/>
            <a:ext cx="438150" cy="1163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Line 67"/>
          <p:cNvSpPr>
            <a:spLocks noChangeShapeType="1"/>
          </p:cNvSpPr>
          <p:nvPr/>
        </p:nvSpPr>
        <p:spPr bwMode="auto">
          <a:xfrm flipH="1" flipV="1">
            <a:off x="2446338" y="5416550"/>
            <a:ext cx="938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Line 68"/>
          <p:cNvSpPr>
            <a:spLocks noChangeShapeType="1"/>
          </p:cNvSpPr>
          <p:nvPr/>
        </p:nvSpPr>
        <p:spPr bwMode="auto">
          <a:xfrm flipH="1" flipV="1">
            <a:off x="3571875" y="541655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Line 69"/>
          <p:cNvSpPr>
            <a:spLocks noChangeShapeType="1"/>
          </p:cNvSpPr>
          <p:nvPr/>
        </p:nvSpPr>
        <p:spPr bwMode="auto">
          <a:xfrm>
            <a:off x="5699125" y="1927225"/>
            <a:ext cx="0" cy="3489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Line 70"/>
          <p:cNvSpPr>
            <a:spLocks noChangeShapeType="1"/>
          </p:cNvSpPr>
          <p:nvPr/>
        </p:nvSpPr>
        <p:spPr bwMode="auto">
          <a:xfrm>
            <a:off x="5824538" y="1927225"/>
            <a:ext cx="0" cy="275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Line 71"/>
          <p:cNvSpPr>
            <a:spLocks noChangeShapeType="1"/>
          </p:cNvSpPr>
          <p:nvPr/>
        </p:nvSpPr>
        <p:spPr bwMode="auto">
          <a:xfrm>
            <a:off x="5199063" y="1927225"/>
            <a:ext cx="500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Line 72"/>
          <p:cNvSpPr>
            <a:spLocks noChangeShapeType="1"/>
          </p:cNvSpPr>
          <p:nvPr/>
        </p:nvSpPr>
        <p:spPr bwMode="auto">
          <a:xfrm>
            <a:off x="5824538" y="1927225"/>
            <a:ext cx="814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Line 74"/>
          <p:cNvSpPr>
            <a:spLocks noChangeShapeType="1"/>
          </p:cNvSpPr>
          <p:nvPr/>
        </p:nvSpPr>
        <p:spPr bwMode="auto">
          <a:xfrm>
            <a:off x="6638925" y="1927225"/>
            <a:ext cx="61913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Line 75"/>
          <p:cNvSpPr>
            <a:spLocks noChangeShapeType="1"/>
          </p:cNvSpPr>
          <p:nvPr/>
        </p:nvSpPr>
        <p:spPr bwMode="auto">
          <a:xfrm>
            <a:off x="6700838" y="1987550"/>
            <a:ext cx="63500" cy="12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Line 76"/>
          <p:cNvSpPr>
            <a:spLocks noChangeShapeType="1"/>
          </p:cNvSpPr>
          <p:nvPr/>
        </p:nvSpPr>
        <p:spPr bwMode="auto">
          <a:xfrm>
            <a:off x="6764338" y="2109788"/>
            <a:ext cx="0" cy="257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Rectangle 77"/>
          <p:cNvSpPr>
            <a:spLocks noChangeArrowheads="1"/>
          </p:cNvSpPr>
          <p:nvPr/>
        </p:nvSpPr>
        <p:spPr bwMode="auto">
          <a:xfrm>
            <a:off x="5943600" y="4572000"/>
            <a:ext cx="833438" cy="415925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PARKING</a:t>
            </a:r>
          </a:p>
        </p:txBody>
      </p:sp>
      <p:sp>
        <p:nvSpPr>
          <p:cNvPr id="2118" name="Line 78"/>
          <p:cNvSpPr>
            <a:spLocks noChangeShapeType="1"/>
          </p:cNvSpPr>
          <p:nvPr/>
        </p:nvSpPr>
        <p:spPr bwMode="auto">
          <a:xfrm flipH="1">
            <a:off x="5949950" y="4068763"/>
            <a:ext cx="63500" cy="550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Rectangle 79"/>
          <p:cNvSpPr>
            <a:spLocks noChangeArrowheads="1"/>
          </p:cNvSpPr>
          <p:nvPr/>
        </p:nvSpPr>
        <p:spPr bwMode="auto">
          <a:xfrm>
            <a:off x="6200775" y="4192588"/>
            <a:ext cx="43815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0" name="Line 80"/>
          <p:cNvSpPr>
            <a:spLocks noChangeShapeType="1"/>
          </p:cNvSpPr>
          <p:nvPr/>
        </p:nvSpPr>
        <p:spPr bwMode="auto">
          <a:xfrm flipV="1">
            <a:off x="5824538" y="4068763"/>
            <a:ext cx="63500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Line 81"/>
          <p:cNvSpPr>
            <a:spLocks noChangeShapeType="1"/>
          </p:cNvSpPr>
          <p:nvPr/>
        </p:nvSpPr>
        <p:spPr bwMode="auto">
          <a:xfrm flipV="1">
            <a:off x="3384550" y="5172075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Line 82"/>
          <p:cNvSpPr>
            <a:spLocks noChangeShapeType="1"/>
          </p:cNvSpPr>
          <p:nvPr/>
        </p:nvSpPr>
        <p:spPr bwMode="auto">
          <a:xfrm flipV="1">
            <a:off x="3571875" y="5172075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Line 83"/>
          <p:cNvSpPr>
            <a:spLocks noChangeShapeType="1"/>
          </p:cNvSpPr>
          <p:nvPr/>
        </p:nvSpPr>
        <p:spPr bwMode="auto">
          <a:xfrm flipH="1" flipV="1">
            <a:off x="5199063" y="5416550"/>
            <a:ext cx="500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Rectangle 87"/>
          <p:cNvSpPr>
            <a:spLocks noChangeArrowheads="1"/>
          </p:cNvSpPr>
          <p:nvPr/>
        </p:nvSpPr>
        <p:spPr bwMode="auto">
          <a:xfrm>
            <a:off x="1508125" y="1498600"/>
            <a:ext cx="561975" cy="182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5" name="Line 88"/>
          <p:cNvSpPr>
            <a:spLocks noChangeShapeType="1"/>
          </p:cNvSpPr>
          <p:nvPr/>
        </p:nvSpPr>
        <p:spPr bwMode="auto">
          <a:xfrm flipH="1">
            <a:off x="631825" y="5416550"/>
            <a:ext cx="374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Line 89"/>
          <p:cNvSpPr>
            <a:spLocks noChangeShapeType="1"/>
          </p:cNvSpPr>
          <p:nvPr/>
        </p:nvSpPr>
        <p:spPr bwMode="auto">
          <a:xfrm>
            <a:off x="631825" y="56007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7" name="Line 90"/>
          <p:cNvSpPr>
            <a:spLocks noChangeShapeType="1"/>
          </p:cNvSpPr>
          <p:nvPr/>
        </p:nvSpPr>
        <p:spPr bwMode="auto">
          <a:xfrm>
            <a:off x="2320925" y="1374775"/>
            <a:ext cx="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8" name="Line 91"/>
          <p:cNvSpPr>
            <a:spLocks noChangeShapeType="1"/>
          </p:cNvSpPr>
          <p:nvPr/>
        </p:nvSpPr>
        <p:spPr bwMode="auto">
          <a:xfrm>
            <a:off x="2133600" y="1436688"/>
            <a:ext cx="0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9" name="Line 92"/>
          <p:cNvSpPr>
            <a:spLocks noChangeShapeType="1"/>
          </p:cNvSpPr>
          <p:nvPr/>
        </p:nvSpPr>
        <p:spPr bwMode="auto">
          <a:xfrm flipV="1">
            <a:off x="1319213" y="1436688"/>
            <a:ext cx="0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" name="Line 93"/>
          <p:cNvSpPr>
            <a:spLocks noChangeShapeType="1"/>
          </p:cNvSpPr>
          <p:nvPr/>
        </p:nvSpPr>
        <p:spPr bwMode="auto">
          <a:xfrm>
            <a:off x="1069975" y="1436688"/>
            <a:ext cx="0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Line 94"/>
          <p:cNvSpPr>
            <a:spLocks noChangeShapeType="1"/>
          </p:cNvSpPr>
          <p:nvPr/>
        </p:nvSpPr>
        <p:spPr bwMode="auto">
          <a:xfrm flipV="1">
            <a:off x="1319213" y="1743075"/>
            <a:ext cx="814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2" name="Line 95"/>
          <p:cNvSpPr>
            <a:spLocks noChangeShapeType="1"/>
          </p:cNvSpPr>
          <p:nvPr/>
        </p:nvSpPr>
        <p:spPr bwMode="auto">
          <a:xfrm flipV="1">
            <a:off x="2320925" y="1743075"/>
            <a:ext cx="269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3" name="Line 96"/>
          <p:cNvSpPr>
            <a:spLocks noChangeShapeType="1"/>
          </p:cNvSpPr>
          <p:nvPr/>
        </p:nvSpPr>
        <p:spPr bwMode="auto">
          <a:xfrm>
            <a:off x="5199063" y="947738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4" name="Line 97"/>
          <p:cNvSpPr>
            <a:spLocks noChangeShapeType="1"/>
          </p:cNvSpPr>
          <p:nvPr/>
        </p:nvSpPr>
        <p:spPr bwMode="auto">
          <a:xfrm>
            <a:off x="5199063" y="1620838"/>
            <a:ext cx="137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5" name="Rectangle 98"/>
          <p:cNvSpPr>
            <a:spLocks noChangeArrowheads="1"/>
          </p:cNvSpPr>
          <p:nvPr/>
        </p:nvSpPr>
        <p:spPr bwMode="auto">
          <a:xfrm>
            <a:off x="5262563" y="1743075"/>
            <a:ext cx="436562" cy="6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6" name="Text Box 99"/>
          <p:cNvSpPr txBox="1">
            <a:spLocks noChangeArrowheads="1"/>
          </p:cNvSpPr>
          <p:nvPr/>
        </p:nvSpPr>
        <p:spPr bwMode="auto">
          <a:xfrm rot="-5400000">
            <a:off x="1890713" y="3476625"/>
            <a:ext cx="933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THOMAS AVE</a:t>
            </a:r>
          </a:p>
        </p:txBody>
      </p:sp>
      <p:sp>
        <p:nvSpPr>
          <p:cNvPr id="2137" name="Text Box 100"/>
          <p:cNvSpPr txBox="1">
            <a:spLocks noChangeArrowheads="1"/>
          </p:cNvSpPr>
          <p:nvPr/>
        </p:nvSpPr>
        <p:spPr bwMode="auto">
          <a:xfrm>
            <a:off x="2820988" y="763588"/>
            <a:ext cx="1520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MCPHERSON AVE</a:t>
            </a:r>
          </a:p>
        </p:txBody>
      </p:sp>
      <p:sp>
        <p:nvSpPr>
          <p:cNvPr id="2138" name="Text Box 101"/>
          <p:cNvSpPr txBox="1">
            <a:spLocks noChangeArrowheads="1"/>
          </p:cNvSpPr>
          <p:nvPr/>
        </p:nvSpPr>
        <p:spPr bwMode="auto">
          <a:xfrm>
            <a:off x="3133725" y="3617913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CUSTER AVE</a:t>
            </a:r>
          </a:p>
        </p:txBody>
      </p:sp>
      <p:sp>
        <p:nvSpPr>
          <p:cNvPr id="2139" name="Text Box 102"/>
          <p:cNvSpPr txBox="1">
            <a:spLocks noChangeArrowheads="1"/>
          </p:cNvSpPr>
          <p:nvPr/>
        </p:nvSpPr>
        <p:spPr bwMode="auto">
          <a:xfrm>
            <a:off x="2971800" y="1752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KEARNY AVE</a:t>
            </a:r>
          </a:p>
        </p:txBody>
      </p:sp>
      <p:sp>
        <p:nvSpPr>
          <p:cNvPr id="2140" name="Text Box 103"/>
          <p:cNvSpPr txBox="1">
            <a:spLocks noChangeArrowheads="1"/>
          </p:cNvSpPr>
          <p:nvPr/>
        </p:nvSpPr>
        <p:spPr bwMode="auto">
          <a:xfrm>
            <a:off x="3352800" y="54102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POPE AVE</a:t>
            </a:r>
          </a:p>
        </p:txBody>
      </p:sp>
      <p:sp>
        <p:nvSpPr>
          <p:cNvPr id="2141" name="Rectangle 106"/>
          <p:cNvSpPr>
            <a:spLocks noChangeArrowheads="1"/>
          </p:cNvSpPr>
          <p:nvPr/>
        </p:nvSpPr>
        <p:spPr bwMode="auto">
          <a:xfrm>
            <a:off x="609600" y="2209800"/>
            <a:ext cx="1438275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4" name="Line 109"/>
          <p:cNvSpPr>
            <a:spLocks noChangeShapeType="1"/>
          </p:cNvSpPr>
          <p:nvPr/>
        </p:nvSpPr>
        <p:spPr bwMode="auto">
          <a:xfrm flipH="1" flipV="1">
            <a:off x="2446338" y="1927225"/>
            <a:ext cx="0" cy="165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5" name="Line 110"/>
          <p:cNvSpPr>
            <a:spLocks noChangeShapeType="1"/>
          </p:cNvSpPr>
          <p:nvPr/>
        </p:nvSpPr>
        <p:spPr bwMode="auto">
          <a:xfrm flipH="1" flipV="1">
            <a:off x="2759075" y="1927225"/>
            <a:ext cx="0" cy="165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6" name="Line 111"/>
          <p:cNvSpPr>
            <a:spLocks noChangeShapeType="1"/>
          </p:cNvSpPr>
          <p:nvPr/>
        </p:nvSpPr>
        <p:spPr bwMode="auto">
          <a:xfrm flipH="1" flipV="1">
            <a:off x="2446338" y="1927225"/>
            <a:ext cx="31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7" name="Line 112"/>
          <p:cNvSpPr>
            <a:spLocks noChangeShapeType="1"/>
          </p:cNvSpPr>
          <p:nvPr/>
        </p:nvSpPr>
        <p:spPr bwMode="auto">
          <a:xfrm flipH="1">
            <a:off x="2446338" y="3579813"/>
            <a:ext cx="31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8" name="Line 113"/>
          <p:cNvSpPr>
            <a:spLocks noChangeShapeType="1"/>
          </p:cNvSpPr>
          <p:nvPr/>
        </p:nvSpPr>
        <p:spPr bwMode="auto">
          <a:xfrm flipH="1">
            <a:off x="5888038" y="4743450"/>
            <a:ext cx="125412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9" name="Line 114"/>
          <p:cNvSpPr>
            <a:spLocks noChangeShapeType="1"/>
          </p:cNvSpPr>
          <p:nvPr/>
        </p:nvSpPr>
        <p:spPr bwMode="auto">
          <a:xfrm>
            <a:off x="6013450" y="4743450"/>
            <a:ext cx="12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Line 115"/>
          <p:cNvSpPr>
            <a:spLocks noChangeShapeType="1"/>
          </p:cNvSpPr>
          <p:nvPr/>
        </p:nvSpPr>
        <p:spPr bwMode="auto">
          <a:xfrm>
            <a:off x="5949950" y="4619625"/>
            <a:ext cx="187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" name="Line 116"/>
          <p:cNvSpPr>
            <a:spLocks noChangeShapeType="1"/>
          </p:cNvSpPr>
          <p:nvPr/>
        </p:nvSpPr>
        <p:spPr bwMode="auto">
          <a:xfrm>
            <a:off x="5888038" y="5416550"/>
            <a:ext cx="87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" name="Line 117"/>
          <p:cNvSpPr>
            <a:spLocks noChangeShapeType="1"/>
          </p:cNvSpPr>
          <p:nvPr/>
        </p:nvSpPr>
        <p:spPr bwMode="auto">
          <a:xfrm>
            <a:off x="6764338" y="4619625"/>
            <a:ext cx="0" cy="796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" name="Rectangle 118"/>
          <p:cNvSpPr>
            <a:spLocks noChangeArrowheads="1"/>
          </p:cNvSpPr>
          <p:nvPr/>
        </p:nvSpPr>
        <p:spPr bwMode="auto">
          <a:xfrm>
            <a:off x="5262563" y="4437063"/>
            <a:ext cx="374650" cy="550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" name="Line 119"/>
          <p:cNvSpPr>
            <a:spLocks noChangeShapeType="1"/>
          </p:cNvSpPr>
          <p:nvPr/>
        </p:nvSpPr>
        <p:spPr bwMode="auto">
          <a:xfrm>
            <a:off x="7013575" y="1865313"/>
            <a:ext cx="0" cy="355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" name="Line 120"/>
          <p:cNvSpPr>
            <a:spLocks noChangeShapeType="1"/>
          </p:cNvSpPr>
          <p:nvPr/>
        </p:nvSpPr>
        <p:spPr bwMode="auto">
          <a:xfrm>
            <a:off x="6575425" y="5600700"/>
            <a:ext cx="125413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Text Box 122"/>
          <p:cNvSpPr txBox="1">
            <a:spLocks noChangeArrowheads="1"/>
          </p:cNvSpPr>
          <p:nvPr/>
        </p:nvSpPr>
        <p:spPr bwMode="auto">
          <a:xfrm rot="16200000">
            <a:off x="4543310" y="3502497"/>
            <a:ext cx="114005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dirty="0" smtClean="0"/>
              <a:t>MCCLELLAN </a:t>
            </a:r>
            <a:r>
              <a:rPr lang="en-US" sz="900" dirty="0"/>
              <a:t>AVE</a:t>
            </a:r>
          </a:p>
        </p:txBody>
      </p:sp>
      <p:sp>
        <p:nvSpPr>
          <p:cNvPr id="2157" name="Rectangle 123"/>
          <p:cNvSpPr>
            <a:spLocks noChangeArrowheads="1"/>
          </p:cNvSpPr>
          <p:nvPr/>
        </p:nvSpPr>
        <p:spPr bwMode="auto">
          <a:xfrm>
            <a:off x="5824538" y="1743075"/>
            <a:ext cx="750887" cy="6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8" name="Text Box 124"/>
          <p:cNvSpPr txBox="1">
            <a:spLocks noChangeArrowheads="1"/>
          </p:cNvSpPr>
          <p:nvPr/>
        </p:nvSpPr>
        <p:spPr bwMode="auto">
          <a:xfrm rot="-5400000">
            <a:off x="6369051" y="3273425"/>
            <a:ext cx="10652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GRANT AVE</a:t>
            </a:r>
          </a:p>
        </p:txBody>
      </p:sp>
      <p:sp>
        <p:nvSpPr>
          <p:cNvPr id="2159" name="Text Box 125"/>
          <p:cNvSpPr txBox="1">
            <a:spLocks noChangeArrowheads="1"/>
          </p:cNvSpPr>
          <p:nvPr/>
        </p:nvSpPr>
        <p:spPr bwMode="auto">
          <a:xfrm>
            <a:off x="3200400" y="2743200"/>
            <a:ext cx="750888" cy="230832"/>
          </a:xfrm>
          <a:prstGeom prst="rect">
            <a:avLst/>
          </a:prstGeom>
          <a:solidFill>
            <a:srgbClr val="C0C0C0">
              <a:alpha val="25882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 smtClean="0"/>
              <a:t>OSJA</a:t>
            </a:r>
            <a:endParaRPr lang="en-US" sz="900" dirty="0"/>
          </a:p>
        </p:txBody>
      </p:sp>
      <p:sp>
        <p:nvSpPr>
          <p:cNvPr id="2160" name="Rectangle 128"/>
          <p:cNvSpPr>
            <a:spLocks noChangeArrowheads="1"/>
          </p:cNvSpPr>
          <p:nvPr/>
        </p:nvSpPr>
        <p:spPr bwMode="auto">
          <a:xfrm>
            <a:off x="1193800" y="4314825"/>
            <a:ext cx="769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PARKING</a:t>
            </a:r>
          </a:p>
        </p:txBody>
      </p:sp>
      <p:sp>
        <p:nvSpPr>
          <p:cNvPr id="2161" name="Text Box 130"/>
          <p:cNvSpPr txBox="1">
            <a:spLocks noChangeArrowheads="1"/>
          </p:cNvSpPr>
          <p:nvPr/>
        </p:nvSpPr>
        <p:spPr bwMode="auto">
          <a:xfrm>
            <a:off x="685800" y="26670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CHAPEL</a:t>
            </a:r>
            <a:endParaRPr lang="en-US" sz="1000" dirty="0"/>
          </a:p>
        </p:txBody>
      </p:sp>
      <p:sp>
        <p:nvSpPr>
          <p:cNvPr id="2162" name="Line 131"/>
          <p:cNvSpPr>
            <a:spLocks noChangeShapeType="1"/>
          </p:cNvSpPr>
          <p:nvPr/>
        </p:nvSpPr>
        <p:spPr bwMode="auto">
          <a:xfrm flipV="1">
            <a:off x="2320925" y="1374775"/>
            <a:ext cx="269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" name="Line 132"/>
          <p:cNvSpPr>
            <a:spLocks noChangeShapeType="1"/>
          </p:cNvSpPr>
          <p:nvPr/>
        </p:nvSpPr>
        <p:spPr bwMode="auto">
          <a:xfrm flipV="1">
            <a:off x="1319213" y="1436688"/>
            <a:ext cx="814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" name="Line 133"/>
          <p:cNvSpPr>
            <a:spLocks noChangeShapeType="1"/>
          </p:cNvSpPr>
          <p:nvPr/>
        </p:nvSpPr>
        <p:spPr bwMode="auto">
          <a:xfrm>
            <a:off x="2382838" y="763588"/>
            <a:ext cx="256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5" name="Line 134"/>
          <p:cNvSpPr>
            <a:spLocks noChangeShapeType="1"/>
          </p:cNvSpPr>
          <p:nvPr/>
        </p:nvSpPr>
        <p:spPr bwMode="auto">
          <a:xfrm>
            <a:off x="2446338" y="947738"/>
            <a:ext cx="256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" name="Line 135"/>
          <p:cNvSpPr>
            <a:spLocks noChangeShapeType="1"/>
          </p:cNvSpPr>
          <p:nvPr/>
        </p:nvSpPr>
        <p:spPr bwMode="auto">
          <a:xfrm flipV="1">
            <a:off x="5011738" y="9477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" name="Line 136"/>
          <p:cNvSpPr>
            <a:spLocks noChangeShapeType="1"/>
          </p:cNvSpPr>
          <p:nvPr/>
        </p:nvSpPr>
        <p:spPr bwMode="auto">
          <a:xfrm flipV="1">
            <a:off x="568325" y="1252538"/>
            <a:ext cx="4443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" name="Line 137"/>
          <p:cNvSpPr>
            <a:spLocks noChangeShapeType="1"/>
          </p:cNvSpPr>
          <p:nvPr/>
        </p:nvSpPr>
        <p:spPr bwMode="auto">
          <a:xfrm flipH="1" flipV="1">
            <a:off x="1757363" y="701675"/>
            <a:ext cx="688975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" name="Line 138"/>
          <p:cNvSpPr>
            <a:spLocks noChangeShapeType="1"/>
          </p:cNvSpPr>
          <p:nvPr/>
        </p:nvSpPr>
        <p:spPr bwMode="auto">
          <a:xfrm flipH="1" flipV="1">
            <a:off x="1695450" y="579438"/>
            <a:ext cx="687388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" name="Line 140"/>
          <p:cNvSpPr>
            <a:spLocks noChangeShapeType="1"/>
          </p:cNvSpPr>
          <p:nvPr/>
        </p:nvSpPr>
        <p:spPr bwMode="auto">
          <a:xfrm flipV="1">
            <a:off x="5199063" y="914400"/>
            <a:ext cx="1658937" cy="3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" name="Line 141"/>
          <p:cNvSpPr>
            <a:spLocks noChangeShapeType="1"/>
          </p:cNvSpPr>
          <p:nvPr/>
        </p:nvSpPr>
        <p:spPr bwMode="auto">
          <a:xfrm flipV="1">
            <a:off x="6513513" y="1600200"/>
            <a:ext cx="344487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" name="Rectangle 142"/>
          <p:cNvSpPr>
            <a:spLocks noChangeArrowheads="1"/>
          </p:cNvSpPr>
          <p:nvPr/>
        </p:nvSpPr>
        <p:spPr bwMode="auto">
          <a:xfrm>
            <a:off x="2526174" y="1447800"/>
            <a:ext cx="20056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dirty="0" smtClean="0"/>
              <a:t>NATIONAL </a:t>
            </a:r>
            <a:r>
              <a:rPr lang="en-US" sz="900" dirty="0"/>
              <a:t>SIMULATION CENTER</a:t>
            </a:r>
          </a:p>
        </p:txBody>
      </p:sp>
      <p:sp>
        <p:nvSpPr>
          <p:cNvPr id="2173" name="Text Box 143"/>
          <p:cNvSpPr txBox="1">
            <a:spLocks noChangeArrowheads="1"/>
          </p:cNvSpPr>
          <p:nvPr/>
        </p:nvSpPr>
        <p:spPr bwMode="auto">
          <a:xfrm rot="16200000">
            <a:off x="2227422" y="4635728"/>
            <a:ext cx="124745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dirty="0" smtClean="0"/>
              <a:t>RESILIENCY CENTER</a:t>
            </a:r>
            <a:endParaRPr lang="en-US" sz="800" dirty="0"/>
          </a:p>
        </p:txBody>
      </p:sp>
      <p:sp>
        <p:nvSpPr>
          <p:cNvPr id="2174" name="Rectangle 144"/>
          <p:cNvSpPr>
            <a:spLocks noChangeArrowheads="1"/>
          </p:cNvSpPr>
          <p:nvPr/>
        </p:nvSpPr>
        <p:spPr bwMode="auto">
          <a:xfrm>
            <a:off x="6142038" y="4157663"/>
            <a:ext cx="622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/>
              <a:t>GRANT </a:t>
            </a:r>
          </a:p>
          <a:p>
            <a:r>
              <a:rPr lang="en-US" sz="900" b="1"/>
              <a:t> POOL</a:t>
            </a:r>
          </a:p>
        </p:txBody>
      </p:sp>
      <p:sp>
        <p:nvSpPr>
          <p:cNvPr id="2175" name="AutoShape 146"/>
          <p:cNvSpPr>
            <a:spLocks noChangeArrowheads="1"/>
          </p:cNvSpPr>
          <p:nvPr/>
        </p:nvSpPr>
        <p:spPr bwMode="auto">
          <a:xfrm flipV="1">
            <a:off x="5943600" y="1069974"/>
            <a:ext cx="695325" cy="377825"/>
          </a:xfrm>
          <a:prstGeom prst="wedgeRoundRectCallout">
            <a:avLst>
              <a:gd name="adj1" fmla="val 81861"/>
              <a:gd name="adj2" fmla="val -14301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 sz="900" dirty="0"/>
              <a:t>GRANT STATUE</a:t>
            </a:r>
          </a:p>
        </p:txBody>
      </p:sp>
      <p:sp>
        <p:nvSpPr>
          <p:cNvPr id="2176" name="Oval 147"/>
          <p:cNvSpPr>
            <a:spLocks noChangeArrowheads="1"/>
          </p:cNvSpPr>
          <p:nvPr/>
        </p:nvSpPr>
        <p:spPr bwMode="auto">
          <a:xfrm>
            <a:off x="6764338" y="1681163"/>
            <a:ext cx="187325" cy="1841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7" name="Text Box 148"/>
          <p:cNvSpPr txBox="1">
            <a:spLocks noChangeArrowheads="1"/>
          </p:cNvSpPr>
          <p:nvPr/>
        </p:nvSpPr>
        <p:spPr bwMode="auto">
          <a:xfrm rot="-5400000">
            <a:off x="5103019" y="4498181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YOUTH </a:t>
            </a:r>
          </a:p>
          <a:p>
            <a:r>
              <a:rPr lang="en-US" sz="1000"/>
              <a:t>CENTER</a:t>
            </a:r>
          </a:p>
        </p:txBody>
      </p:sp>
      <p:sp>
        <p:nvSpPr>
          <p:cNvPr id="2178" name="Rectangle 151"/>
          <p:cNvSpPr>
            <a:spLocks noChangeArrowheads="1"/>
          </p:cNvSpPr>
          <p:nvPr/>
        </p:nvSpPr>
        <p:spPr bwMode="auto">
          <a:xfrm>
            <a:off x="3697288" y="3946525"/>
            <a:ext cx="376237" cy="246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9" name="Rectangle 153"/>
          <p:cNvSpPr>
            <a:spLocks noChangeArrowheads="1"/>
          </p:cNvSpPr>
          <p:nvPr/>
        </p:nvSpPr>
        <p:spPr bwMode="auto">
          <a:xfrm>
            <a:off x="3071813" y="4743450"/>
            <a:ext cx="37465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0" name="Line 154"/>
          <p:cNvSpPr>
            <a:spLocks noChangeShapeType="1"/>
          </p:cNvSpPr>
          <p:nvPr/>
        </p:nvSpPr>
        <p:spPr bwMode="auto">
          <a:xfrm>
            <a:off x="5199063" y="763588"/>
            <a:ext cx="168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" name="Line 155"/>
          <p:cNvSpPr>
            <a:spLocks noChangeShapeType="1"/>
          </p:cNvSpPr>
          <p:nvPr/>
        </p:nvSpPr>
        <p:spPr bwMode="auto">
          <a:xfrm>
            <a:off x="7013575" y="5416550"/>
            <a:ext cx="187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" name="Line 156"/>
          <p:cNvSpPr>
            <a:spLocks noChangeShapeType="1"/>
          </p:cNvSpPr>
          <p:nvPr/>
        </p:nvSpPr>
        <p:spPr bwMode="auto">
          <a:xfrm flipV="1">
            <a:off x="7010400" y="5538788"/>
            <a:ext cx="3175" cy="862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" name="Line 157"/>
          <p:cNvSpPr>
            <a:spLocks noChangeShapeType="1"/>
          </p:cNvSpPr>
          <p:nvPr/>
        </p:nvSpPr>
        <p:spPr bwMode="auto">
          <a:xfrm>
            <a:off x="7013575" y="5538788"/>
            <a:ext cx="187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" name="Line 158"/>
          <p:cNvSpPr>
            <a:spLocks noChangeShapeType="1"/>
          </p:cNvSpPr>
          <p:nvPr/>
        </p:nvSpPr>
        <p:spPr bwMode="auto">
          <a:xfrm flipH="1">
            <a:off x="6826250" y="5600700"/>
            <a:ext cx="0" cy="12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" name="Line 159"/>
          <p:cNvSpPr>
            <a:spLocks noChangeShapeType="1"/>
          </p:cNvSpPr>
          <p:nvPr/>
        </p:nvSpPr>
        <p:spPr bwMode="auto">
          <a:xfrm>
            <a:off x="6764338" y="5600700"/>
            <a:ext cx="61912" cy="12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" name="Line 160"/>
          <p:cNvSpPr>
            <a:spLocks noChangeShapeType="1"/>
          </p:cNvSpPr>
          <p:nvPr/>
        </p:nvSpPr>
        <p:spPr bwMode="auto">
          <a:xfrm>
            <a:off x="6764338" y="5600700"/>
            <a:ext cx="61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" name="Text Box 161"/>
          <p:cNvSpPr txBox="1">
            <a:spLocks noChangeArrowheads="1"/>
          </p:cNvSpPr>
          <p:nvPr/>
        </p:nvSpPr>
        <p:spPr bwMode="auto">
          <a:xfrm>
            <a:off x="2320925" y="457200"/>
            <a:ext cx="2754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OSJA PARKING MAP</a:t>
            </a:r>
          </a:p>
        </p:txBody>
      </p:sp>
      <p:sp>
        <p:nvSpPr>
          <p:cNvPr id="2188" name="Text Box 162"/>
          <p:cNvSpPr txBox="1">
            <a:spLocks noChangeArrowheads="1"/>
          </p:cNvSpPr>
          <p:nvPr/>
        </p:nvSpPr>
        <p:spPr bwMode="auto">
          <a:xfrm rot="-5400000">
            <a:off x="4784726" y="2328862"/>
            <a:ext cx="6651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/>
              <a:t>ONE WAY</a:t>
            </a:r>
          </a:p>
        </p:txBody>
      </p:sp>
      <p:sp>
        <p:nvSpPr>
          <p:cNvPr id="2189" name="AutoShape 163"/>
          <p:cNvSpPr>
            <a:spLocks noChangeArrowheads="1"/>
          </p:cNvSpPr>
          <p:nvPr/>
        </p:nvSpPr>
        <p:spPr bwMode="auto">
          <a:xfrm rot="10800000">
            <a:off x="5059363" y="1987550"/>
            <a:ext cx="125412" cy="184150"/>
          </a:xfrm>
          <a:prstGeom prst="upArrow">
            <a:avLst>
              <a:gd name="adj1" fmla="val 45009"/>
              <a:gd name="adj2" fmla="val 4282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90" name="Text Box 164"/>
          <p:cNvSpPr txBox="1">
            <a:spLocks noChangeArrowheads="1"/>
          </p:cNvSpPr>
          <p:nvPr/>
        </p:nvSpPr>
        <p:spPr bwMode="auto">
          <a:xfrm rot="-5400000">
            <a:off x="3813175" y="2359025"/>
            <a:ext cx="6651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/>
              <a:t>ONE WAY</a:t>
            </a:r>
          </a:p>
        </p:txBody>
      </p:sp>
      <p:sp>
        <p:nvSpPr>
          <p:cNvPr id="2191" name="AutoShape 165"/>
          <p:cNvSpPr>
            <a:spLocks noChangeArrowheads="1"/>
          </p:cNvSpPr>
          <p:nvPr/>
        </p:nvSpPr>
        <p:spPr bwMode="auto">
          <a:xfrm rot="10800000">
            <a:off x="4067175" y="1981200"/>
            <a:ext cx="123825" cy="184150"/>
          </a:xfrm>
          <a:prstGeom prst="upArrow">
            <a:avLst>
              <a:gd name="adj1" fmla="val 45009"/>
              <a:gd name="adj2" fmla="val 4337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92" name="Text Box 166"/>
          <p:cNvSpPr txBox="1">
            <a:spLocks noChangeArrowheads="1"/>
          </p:cNvSpPr>
          <p:nvPr/>
        </p:nvSpPr>
        <p:spPr bwMode="auto">
          <a:xfrm rot="-5400000">
            <a:off x="2039938" y="4529138"/>
            <a:ext cx="6651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/>
              <a:t>ONE WAY</a:t>
            </a:r>
          </a:p>
        </p:txBody>
      </p:sp>
      <p:sp>
        <p:nvSpPr>
          <p:cNvPr id="2193" name="AutoShape 167"/>
          <p:cNvSpPr>
            <a:spLocks noChangeArrowheads="1"/>
          </p:cNvSpPr>
          <p:nvPr/>
        </p:nvSpPr>
        <p:spPr bwMode="auto">
          <a:xfrm rot="-145676">
            <a:off x="2289175" y="4987925"/>
            <a:ext cx="125413" cy="184150"/>
          </a:xfrm>
          <a:prstGeom prst="upArrow">
            <a:avLst>
              <a:gd name="adj1" fmla="val 45009"/>
              <a:gd name="adj2" fmla="val 4282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94" name="AutoShape 168"/>
          <p:cNvSpPr>
            <a:spLocks noChangeArrowheads="1"/>
          </p:cNvSpPr>
          <p:nvPr/>
        </p:nvSpPr>
        <p:spPr bwMode="auto">
          <a:xfrm rot="10800000">
            <a:off x="5059363" y="5110163"/>
            <a:ext cx="125412" cy="184150"/>
          </a:xfrm>
          <a:prstGeom prst="upArrow">
            <a:avLst>
              <a:gd name="adj1" fmla="val 45009"/>
              <a:gd name="adj2" fmla="val 4282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95" name="AutoShape 169"/>
          <p:cNvSpPr>
            <a:spLocks noChangeArrowheads="1"/>
          </p:cNvSpPr>
          <p:nvPr/>
        </p:nvSpPr>
        <p:spPr bwMode="auto">
          <a:xfrm rot="-145676">
            <a:off x="2289175" y="2109788"/>
            <a:ext cx="125413" cy="184150"/>
          </a:xfrm>
          <a:prstGeom prst="upArrow">
            <a:avLst>
              <a:gd name="adj1" fmla="val 45009"/>
              <a:gd name="adj2" fmla="val 4282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96" name="Line 170"/>
          <p:cNvSpPr>
            <a:spLocks noChangeShapeType="1"/>
          </p:cNvSpPr>
          <p:nvPr/>
        </p:nvSpPr>
        <p:spPr bwMode="auto">
          <a:xfrm flipH="1">
            <a:off x="568325" y="1436688"/>
            <a:ext cx="501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7" name="Rectangle 172"/>
          <p:cNvSpPr>
            <a:spLocks noChangeArrowheads="1"/>
          </p:cNvSpPr>
          <p:nvPr/>
        </p:nvSpPr>
        <p:spPr bwMode="auto">
          <a:xfrm>
            <a:off x="757238" y="4437063"/>
            <a:ext cx="374650" cy="30638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98" name="Rectangle 173"/>
          <p:cNvSpPr>
            <a:spLocks noChangeArrowheads="1"/>
          </p:cNvSpPr>
          <p:nvPr/>
        </p:nvSpPr>
        <p:spPr bwMode="auto">
          <a:xfrm>
            <a:off x="1193800" y="4926013"/>
            <a:ext cx="376238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99" name="Line 174"/>
          <p:cNvSpPr>
            <a:spLocks noChangeShapeType="1"/>
          </p:cNvSpPr>
          <p:nvPr/>
        </p:nvSpPr>
        <p:spPr bwMode="auto">
          <a:xfrm>
            <a:off x="757238" y="4130675"/>
            <a:ext cx="0" cy="1223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0" name="Line 175"/>
          <p:cNvSpPr>
            <a:spLocks noChangeShapeType="1"/>
          </p:cNvSpPr>
          <p:nvPr/>
        </p:nvSpPr>
        <p:spPr bwMode="auto">
          <a:xfrm>
            <a:off x="1131888" y="4681538"/>
            <a:ext cx="0" cy="673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1" name="Line 176"/>
          <p:cNvSpPr>
            <a:spLocks noChangeShapeType="1"/>
          </p:cNvSpPr>
          <p:nvPr/>
        </p:nvSpPr>
        <p:spPr bwMode="auto">
          <a:xfrm>
            <a:off x="1193800" y="4743450"/>
            <a:ext cx="0" cy="611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2" name="Line 177"/>
          <p:cNvSpPr>
            <a:spLocks noChangeShapeType="1"/>
          </p:cNvSpPr>
          <p:nvPr/>
        </p:nvSpPr>
        <p:spPr bwMode="auto">
          <a:xfrm>
            <a:off x="1570038" y="4987925"/>
            <a:ext cx="0" cy="366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3" name="Text Box 182"/>
          <p:cNvSpPr txBox="1">
            <a:spLocks noChangeArrowheads="1"/>
          </p:cNvSpPr>
          <p:nvPr/>
        </p:nvSpPr>
        <p:spPr bwMode="auto">
          <a:xfrm rot="-5400000">
            <a:off x="6473032" y="4499768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MAIN GATE</a:t>
            </a:r>
          </a:p>
        </p:txBody>
      </p:sp>
      <p:sp>
        <p:nvSpPr>
          <p:cNvPr id="2204" name="Line 183"/>
          <p:cNvSpPr>
            <a:spLocks noChangeShapeType="1"/>
          </p:cNvSpPr>
          <p:nvPr/>
        </p:nvSpPr>
        <p:spPr bwMode="auto">
          <a:xfrm>
            <a:off x="7162800" y="5486400"/>
            <a:ext cx="0" cy="4587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05" name="Text Box 129"/>
          <p:cNvSpPr txBox="1">
            <a:spLocks noChangeArrowheads="1"/>
          </p:cNvSpPr>
          <p:nvPr/>
        </p:nvSpPr>
        <p:spPr bwMode="auto">
          <a:xfrm>
            <a:off x="1219200" y="4724400"/>
            <a:ext cx="641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CHAPEL</a:t>
            </a:r>
          </a:p>
        </p:txBody>
      </p:sp>
      <p:sp>
        <p:nvSpPr>
          <p:cNvPr id="2206" name="Line 185"/>
          <p:cNvSpPr>
            <a:spLocks noChangeShapeType="1"/>
          </p:cNvSpPr>
          <p:nvPr/>
        </p:nvSpPr>
        <p:spPr bwMode="auto">
          <a:xfrm flipH="1">
            <a:off x="4386263" y="3946525"/>
            <a:ext cx="500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7" name="Line 186"/>
          <p:cNvSpPr>
            <a:spLocks noChangeShapeType="1"/>
          </p:cNvSpPr>
          <p:nvPr/>
        </p:nvSpPr>
        <p:spPr bwMode="auto">
          <a:xfrm>
            <a:off x="4886325" y="3946525"/>
            <a:ext cx="0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8" name="Line 187"/>
          <p:cNvSpPr>
            <a:spLocks noChangeShapeType="1"/>
          </p:cNvSpPr>
          <p:nvPr/>
        </p:nvSpPr>
        <p:spPr bwMode="auto">
          <a:xfrm flipH="1">
            <a:off x="4073525" y="4192588"/>
            <a:ext cx="81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9" name="Line 188"/>
          <p:cNvSpPr>
            <a:spLocks noChangeShapeType="1"/>
          </p:cNvSpPr>
          <p:nvPr/>
        </p:nvSpPr>
        <p:spPr bwMode="auto">
          <a:xfrm flipV="1">
            <a:off x="4073525" y="3824288"/>
            <a:ext cx="0" cy="122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0" name="Line 189"/>
          <p:cNvSpPr>
            <a:spLocks noChangeShapeType="1"/>
          </p:cNvSpPr>
          <p:nvPr/>
        </p:nvSpPr>
        <p:spPr bwMode="auto">
          <a:xfrm>
            <a:off x="4073525" y="3824288"/>
            <a:ext cx="312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1" name="Line 190"/>
          <p:cNvSpPr>
            <a:spLocks noChangeShapeType="1"/>
          </p:cNvSpPr>
          <p:nvPr/>
        </p:nvSpPr>
        <p:spPr bwMode="auto">
          <a:xfrm>
            <a:off x="4386263" y="3824288"/>
            <a:ext cx="0" cy="122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2" name="Text Box 191"/>
          <p:cNvSpPr txBox="1">
            <a:spLocks noChangeArrowheads="1"/>
          </p:cNvSpPr>
          <p:nvPr/>
        </p:nvSpPr>
        <p:spPr bwMode="auto">
          <a:xfrm>
            <a:off x="4114800" y="38862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 smtClean="0"/>
              <a:t>LEGAL ASSISTANCE OFFICE</a:t>
            </a:r>
            <a:endParaRPr lang="en-US" sz="800" dirty="0"/>
          </a:p>
        </p:txBody>
      </p:sp>
      <p:sp>
        <p:nvSpPr>
          <p:cNvPr id="2213" name="Line 193"/>
          <p:cNvSpPr>
            <a:spLocks noChangeShapeType="1"/>
          </p:cNvSpPr>
          <p:nvPr/>
        </p:nvSpPr>
        <p:spPr bwMode="auto">
          <a:xfrm>
            <a:off x="6858000" y="914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4" name="Line 194"/>
          <p:cNvSpPr>
            <a:spLocks noChangeShapeType="1"/>
          </p:cNvSpPr>
          <p:nvPr/>
        </p:nvSpPr>
        <p:spPr bwMode="auto">
          <a:xfrm>
            <a:off x="7010400" y="1828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5" name="Line 195"/>
          <p:cNvSpPr>
            <a:spLocks noChangeShapeType="1"/>
          </p:cNvSpPr>
          <p:nvPr/>
        </p:nvSpPr>
        <p:spPr bwMode="auto">
          <a:xfrm>
            <a:off x="7162800" y="1752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6" name="Line 196"/>
          <p:cNvSpPr>
            <a:spLocks noChangeShapeType="1"/>
          </p:cNvSpPr>
          <p:nvPr/>
        </p:nvSpPr>
        <p:spPr bwMode="auto">
          <a:xfrm flipV="1">
            <a:off x="7086600" y="91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7" name="Line 197"/>
          <p:cNvSpPr>
            <a:spLocks noChangeShapeType="1"/>
          </p:cNvSpPr>
          <p:nvPr/>
        </p:nvSpPr>
        <p:spPr bwMode="auto">
          <a:xfrm>
            <a:off x="7086600" y="152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8" name="Line 198"/>
          <p:cNvSpPr>
            <a:spLocks noChangeShapeType="1"/>
          </p:cNvSpPr>
          <p:nvPr/>
        </p:nvSpPr>
        <p:spPr bwMode="auto">
          <a:xfrm>
            <a:off x="7162800" y="175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9" name="Text Box 199"/>
          <p:cNvSpPr txBox="1">
            <a:spLocks noChangeArrowheads="1"/>
          </p:cNvSpPr>
          <p:nvPr/>
        </p:nvSpPr>
        <p:spPr bwMode="auto">
          <a:xfrm>
            <a:off x="7315200" y="2209800"/>
            <a:ext cx="1600200" cy="32316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To get to the Office of the Staff Judge Advocate come through the Main Gate </a:t>
            </a:r>
            <a:r>
              <a:rPr lang="en-US" sz="1200" dirty="0" smtClean="0"/>
              <a:t>and travel </a:t>
            </a:r>
            <a:r>
              <a:rPr lang="en-US" sz="1200" dirty="0"/>
              <a:t>about 2 </a:t>
            </a:r>
            <a:r>
              <a:rPr lang="en-US" sz="1200" dirty="0" smtClean="0"/>
              <a:t>miles</a:t>
            </a:r>
            <a:r>
              <a:rPr lang="en-US" sz="1200" dirty="0" smtClean="0"/>
              <a:t>. </a:t>
            </a:r>
            <a:r>
              <a:rPr lang="en-US" sz="1200" dirty="0" smtClean="0"/>
              <a:t>Turn </a:t>
            </a:r>
            <a:r>
              <a:rPr lang="en-US" sz="1200" dirty="0"/>
              <a:t>left at </a:t>
            </a:r>
            <a:r>
              <a:rPr lang="en-US" sz="1200" dirty="0" smtClean="0"/>
              <a:t>Pope Avenue.  Turn right at Thomas Avenue.  Turn right at Custer Avenue.  There is customer parking and off street parking  available </a:t>
            </a:r>
            <a:r>
              <a:rPr lang="en-US" sz="1200" smtClean="0"/>
              <a:t>. </a:t>
            </a:r>
            <a:r>
              <a:rPr lang="en-US" sz="1200" smtClean="0"/>
              <a:t>Please </a:t>
            </a:r>
            <a:r>
              <a:rPr lang="en-US" sz="1200" dirty="0" smtClean="0"/>
              <a:t>use the entrance located on the South side of the building.</a:t>
            </a:r>
            <a:endParaRPr lang="en-US" sz="1200" dirty="0"/>
          </a:p>
        </p:txBody>
      </p:sp>
      <p:sp>
        <p:nvSpPr>
          <p:cNvPr id="2220" name="Text Box 200"/>
          <p:cNvSpPr txBox="1">
            <a:spLocks noChangeArrowheads="1"/>
          </p:cNvSpPr>
          <p:nvPr/>
        </p:nvSpPr>
        <p:spPr bwMode="auto">
          <a:xfrm>
            <a:off x="7467600" y="1828800"/>
            <a:ext cx="1209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Directions</a:t>
            </a:r>
          </a:p>
        </p:txBody>
      </p:sp>
      <p:sp>
        <p:nvSpPr>
          <p:cNvPr id="2221" name="Line 201"/>
          <p:cNvSpPr>
            <a:spLocks noChangeShapeType="1"/>
          </p:cNvSpPr>
          <p:nvPr/>
        </p:nvSpPr>
        <p:spPr bwMode="auto">
          <a:xfrm>
            <a:off x="6705600" y="5638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22" name="Line 202"/>
          <p:cNvSpPr>
            <a:spLocks noChangeShapeType="1"/>
          </p:cNvSpPr>
          <p:nvPr/>
        </p:nvSpPr>
        <p:spPr bwMode="auto">
          <a:xfrm>
            <a:off x="6781800" y="609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" name="5-Point Star 174"/>
          <p:cNvSpPr/>
          <p:nvPr/>
        </p:nvSpPr>
        <p:spPr>
          <a:xfrm>
            <a:off x="3810000" y="3962400"/>
            <a:ext cx="304800" cy="3048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F2A4E35-7FA7-4247-84FA-382AE9A959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C069F3-CF7B-4127-9DE4-6F4C46F3B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0A524ED-C9ED-4025-80C6-6E4717F7AA9B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4351</TotalTime>
  <Words>112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Fort Leavenworth, 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 User</dc:creator>
  <cp:lastModifiedBy>rosa.finneran</cp:lastModifiedBy>
  <cp:revision>20</cp:revision>
  <dcterms:created xsi:type="dcterms:W3CDTF">2008-01-22T22:33:00Z</dcterms:created>
  <dcterms:modified xsi:type="dcterms:W3CDTF">2014-07-18T18:22:23Z</dcterms:modified>
</cp:coreProperties>
</file>